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33"/>
    <p:restoredTop sz="86418"/>
  </p:normalViewPr>
  <p:slideViewPr>
    <p:cSldViewPr>
      <p:cViewPr varScale="1">
        <p:scale>
          <a:sx n="108" d="100"/>
          <a:sy n="108" d="100"/>
        </p:scale>
        <p:origin x="20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46432-D138-B74D-9F74-3F096B198CF7}" type="datetimeFigureOut">
              <a:rPr lang="it-IT" smtClean="0"/>
              <a:t>09/04/21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C39D0-5E53-624E-BC82-0D99F3292F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45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810439FA-B41F-3B4C-A764-0D4BEAA958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342953" y="1189480"/>
            <a:ext cx="7772400" cy="1470025"/>
          </a:xfrm>
        </p:spPr>
        <p:txBody>
          <a:bodyPr/>
          <a:lstStyle>
            <a:lvl1pPr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9" name="Immagine 8" descr="logo lattes bianco.psd">
            <a:extLst>
              <a:ext uri="{FF2B5EF4-FFF2-40B4-BE49-F238E27FC236}">
                <a16:creationId xmlns:a16="http://schemas.microsoft.com/office/drawing/2014/main" id="{E784A149-F9A5-F44F-A66F-6A9F685EBA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106045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324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839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52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215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D07A-5312-4757-A6A8-3299142A6291}" type="datetimeFigureOut">
              <a:rPr lang="it-IT" smtClean="0"/>
              <a:pPr/>
              <a:t>09/04/21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BF82-92B2-45A9-BBA1-C55A9F440E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84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foglio quadretti.psd">
            <a:extLst>
              <a:ext uri="{FF2B5EF4-FFF2-40B4-BE49-F238E27FC236}">
                <a16:creationId xmlns:a16="http://schemas.microsoft.com/office/drawing/2014/main" id="{D4247A78-33FE-3842-B42F-CD97C3BE5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-26988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7200"/>
            <a:ext cx="8229600" cy="114300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48511B8-C38F-C145-8388-A0B1BFD86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8229600" cy="4536000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2" name="Immagine 11" descr="foglio quadretti.psd">
            <a:extLst>
              <a:ext uri="{FF2B5EF4-FFF2-40B4-BE49-F238E27FC236}">
                <a16:creationId xmlns:a16="http://schemas.microsoft.com/office/drawing/2014/main" id="{DCBD5901-9947-CF43-8125-6AA1D5B3A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6179304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5" descr="logo LATTES OK nero.jpg">
            <a:extLst>
              <a:ext uri="{FF2B5EF4-FFF2-40B4-BE49-F238E27FC236}">
                <a16:creationId xmlns:a16="http://schemas.microsoft.com/office/drawing/2014/main" id="{125C3238-CC32-F944-95BE-C78ED9AC2D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52151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E345C4A-E5DC-734A-87BD-16352F6EE69A}"/>
              </a:ext>
            </a:extLst>
          </p:cNvPr>
          <p:cNvSpPr txBox="1"/>
          <p:nvPr userDrawn="1"/>
        </p:nvSpPr>
        <p:spPr>
          <a:xfrm>
            <a:off x="305780" y="6425257"/>
            <a:ext cx="8532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© 2021 S. Lattes &amp; C. Editori SpA Torino</a:t>
            </a:r>
          </a:p>
        </p:txBody>
      </p:sp>
    </p:spTree>
    <p:extLst>
      <p:ext uri="{BB962C8B-B14F-4D97-AF65-F5344CB8AC3E}">
        <p14:creationId xmlns:p14="http://schemas.microsoft.com/office/powerpoint/2010/main" val="247602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24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22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19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70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84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48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66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4183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immagine 10">
            <a:extLst>
              <a:ext uri="{FF2B5EF4-FFF2-40B4-BE49-F238E27FC236}">
                <a16:creationId xmlns:a16="http://schemas.microsoft.com/office/drawing/2014/main" id="{69F317DE-1174-334D-9513-5FDEE359170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t="-16484" r="154" b="-1"/>
          <a:stretch/>
        </p:blipFill>
        <p:spPr>
          <a:xfrm>
            <a:off x="-12463" y="-531440"/>
            <a:ext cx="9144000" cy="6858000"/>
          </a:xfrm>
          <a:effectLst>
            <a:softEdge rad="215900"/>
          </a:effectLst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A28E767B-BC5F-3A43-8F38-D9D89ED3A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784" y="3047553"/>
            <a:ext cx="4093143" cy="1470025"/>
          </a:xfrm>
        </p:spPr>
        <p:txBody>
          <a:bodyPr/>
          <a:lstStyle/>
          <a:p>
            <a:pPr algn="l"/>
            <a:r>
              <a:rPr lang="it-IT" sz="5400" dirty="0"/>
              <a:t>Rapporti </a:t>
            </a:r>
            <a:br>
              <a:rPr lang="it-IT" sz="5400" dirty="0"/>
            </a:br>
            <a:r>
              <a:rPr lang="it-IT" sz="5400" dirty="0"/>
              <a:t>e proporzioni</a:t>
            </a:r>
          </a:p>
        </p:txBody>
      </p:sp>
      <p:pic>
        <p:nvPicPr>
          <p:cNvPr id="6" name="Immagine 5" descr="logo lattes bianco.psd">
            <a:extLst>
              <a:ext uri="{FF2B5EF4-FFF2-40B4-BE49-F238E27FC236}">
                <a16:creationId xmlns:a16="http://schemas.microsoft.com/office/drawing/2014/main" id="{F8E4609A-B5A7-6949-AA55-0F43A6556C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04156"/>
            <a:ext cx="1060450" cy="110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C13CAD2-E096-094D-B9DF-1A06AEED35C4}"/>
              </a:ext>
            </a:extLst>
          </p:cNvPr>
          <p:cNvSpPr txBox="1"/>
          <p:nvPr/>
        </p:nvSpPr>
        <p:spPr>
          <a:xfrm>
            <a:off x="305780" y="6425257"/>
            <a:ext cx="8532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© 2021 S. Lattes &amp; C. Editori SpA Torino</a:t>
            </a:r>
          </a:p>
        </p:txBody>
      </p:sp>
    </p:spTree>
    <p:extLst>
      <p:ext uri="{BB962C8B-B14F-4D97-AF65-F5344CB8AC3E}">
        <p14:creationId xmlns:p14="http://schemas.microsoft.com/office/powerpoint/2010/main" val="4158548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07E3A7-AFEB-4CFF-BE5C-8F80D048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Proprietà delle proporzioni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D4E161-D185-43F5-9464-77212AD63E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PROPRIETÀ DEL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COMPORRE</a:t>
            </a:r>
            <a:endParaRPr lang="it-IT" b="1" dirty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it-IT" b="1" dirty="0">
                <a:effectLst/>
              </a:rPr>
              <a:t>In ogni proporzione la somma del primo e del secondo termine sta al primo termine (o al secondo) come la somma del terzo e del quarto termine sta al terzo termine (o al quarto). 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Data la proporzione:</a:t>
            </a:r>
          </a:p>
          <a:p>
            <a:pPr lvl="1"/>
            <a:r>
              <a:rPr lang="it-IT" b="1" dirty="0">
                <a:solidFill>
                  <a:srgbClr val="FF0000"/>
                </a:solidFill>
                <a:effectLst/>
              </a:rPr>
              <a:t>6</a:t>
            </a:r>
            <a:r>
              <a:rPr lang="it-IT" dirty="0">
                <a:effectLst/>
              </a:rPr>
              <a:t> : </a:t>
            </a:r>
            <a:r>
              <a:rPr lang="it-IT" b="1" dirty="0">
                <a:solidFill>
                  <a:srgbClr val="0070C0"/>
                </a:solidFill>
                <a:effectLst/>
              </a:rPr>
              <a:t>5</a:t>
            </a:r>
            <a:r>
              <a:rPr lang="it-IT" dirty="0">
                <a:effectLst/>
              </a:rPr>
              <a:t> = </a:t>
            </a:r>
            <a:r>
              <a:rPr lang="it-IT" b="1" dirty="0">
                <a:solidFill>
                  <a:srgbClr val="FF0000"/>
                </a:solidFill>
                <a:effectLst/>
              </a:rPr>
              <a:t>18</a:t>
            </a:r>
            <a:r>
              <a:rPr lang="it-IT" dirty="0">
                <a:effectLst/>
              </a:rPr>
              <a:t> : </a:t>
            </a:r>
            <a:r>
              <a:rPr lang="it-IT" b="1" dirty="0">
                <a:solidFill>
                  <a:srgbClr val="0070C0"/>
                </a:solidFill>
                <a:effectLst/>
              </a:rPr>
              <a:t>15</a:t>
            </a:r>
            <a:r>
              <a:rPr lang="it-IT" dirty="0">
                <a:effectLst/>
              </a:rPr>
              <a:t> </a:t>
            </a:r>
          </a:p>
          <a:p>
            <a:pPr marL="0" indent="0">
              <a:buNone/>
            </a:pPr>
            <a:r>
              <a:rPr lang="it-IT" dirty="0"/>
              <a:t>s</a:t>
            </a:r>
            <a:r>
              <a:rPr lang="it-IT" dirty="0">
                <a:effectLst/>
              </a:rPr>
              <a:t>i possono ottenere due nuove proporzioni: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(</a:t>
            </a:r>
            <a:r>
              <a:rPr lang="it-IT" b="1" dirty="0">
                <a:solidFill>
                  <a:srgbClr val="FF0000"/>
                </a:solidFill>
                <a:effectLst/>
              </a:rPr>
              <a:t>6</a:t>
            </a:r>
            <a:r>
              <a:rPr lang="it-IT" dirty="0">
                <a:effectLst/>
              </a:rPr>
              <a:t> + </a:t>
            </a:r>
            <a:r>
              <a:rPr lang="it-IT" b="1" dirty="0">
                <a:solidFill>
                  <a:srgbClr val="0070C0"/>
                </a:solidFill>
                <a:effectLst/>
              </a:rPr>
              <a:t>5</a:t>
            </a:r>
            <a:r>
              <a:rPr lang="it-IT" dirty="0">
                <a:effectLst/>
              </a:rPr>
              <a:t>) : </a:t>
            </a:r>
            <a:r>
              <a:rPr lang="it-IT" b="1" dirty="0">
                <a:solidFill>
                  <a:srgbClr val="FF0000"/>
                </a:solidFill>
                <a:effectLst/>
              </a:rPr>
              <a:t>6</a:t>
            </a:r>
            <a:r>
              <a:rPr lang="it-IT" dirty="0">
                <a:effectLst/>
              </a:rPr>
              <a:t> = (</a:t>
            </a:r>
            <a:r>
              <a:rPr lang="it-IT" b="1" dirty="0">
                <a:solidFill>
                  <a:srgbClr val="FF0000"/>
                </a:solidFill>
                <a:effectLst/>
              </a:rPr>
              <a:t>18</a:t>
            </a:r>
            <a:r>
              <a:rPr lang="it-IT" dirty="0">
                <a:effectLst/>
              </a:rPr>
              <a:t> + </a:t>
            </a:r>
            <a:r>
              <a:rPr lang="it-IT" b="1" dirty="0">
                <a:solidFill>
                  <a:srgbClr val="0070C0"/>
                </a:solidFill>
                <a:effectLst/>
              </a:rPr>
              <a:t>15</a:t>
            </a:r>
            <a:r>
              <a:rPr lang="it-IT" dirty="0">
                <a:effectLst/>
              </a:rPr>
              <a:t>) : </a:t>
            </a:r>
            <a:r>
              <a:rPr lang="it-IT" b="1" dirty="0">
                <a:solidFill>
                  <a:srgbClr val="FF0000"/>
                </a:solidFill>
                <a:effectLst/>
              </a:rPr>
              <a:t>18</a:t>
            </a:r>
            <a:r>
              <a:rPr lang="it-IT" dirty="0">
                <a:effectLst/>
              </a:rPr>
              <a:t> 	cioè 	11 : 6 = 33 : 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(</a:t>
            </a:r>
            <a:r>
              <a:rPr lang="it-IT" b="1" dirty="0">
                <a:solidFill>
                  <a:srgbClr val="FF0000"/>
                </a:solidFill>
                <a:effectLst/>
              </a:rPr>
              <a:t>6</a:t>
            </a:r>
            <a:r>
              <a:rPr lang="it-IT" dirty="0">
                <a:effectLst/>
              </a:rPr>
              <a:t> + </a:t>
            </a:r>
            <a:r>
              <a:rPr lang="it-IT" b="1" dirty="0">
                <a:solidFill>
                  <a:srgbClr val="0070C0"/>
                </a:solidFill>
                <a:effectLst/>
              </a:rPr>
              <a:t>5</a:t>
            </a:r>
            <a:r>
              <a:rPr lang="it-IT" dirty="0">
                <a:effectLst/>
              </a:rPr>
              <a:t>) : </a:t>
            </a:r>
            <a:r>
              <a:rPr lang="it-IT" b="1" dirty="0">
                <a:solidFill>
                  <a:srgbClr val="0070C0"/>
                </a:solidFill>
                <a:effectLst/>
              </a:rPr>
              <a:t>5</a:t>
            </a:r>
            <a:r>
              <a:rPr lang="it-IT" dirty="0">
                <a:effectLst/>
              </a:rPr>
              <a:t> = (</a:t>
            </a:r>
            <a:r>
              <a:rPr lang="it-IT" b="1" dirty="0">
                <a:solidFill>
                  <a:srgbClr val="FF0000"/>
                </a:solidFill>
                <a:effectLst/>
              </a:rPr>
              <a:t>18</a:t>
            </a:r>
            <a:r>
              <a:rPr lang="it-IT" dirty="0">
                <a:effectLst/>
              </a:rPr>
              <a:t> + </a:t>
            </a:r>
            <a:r>
              <a:rPr lang="it-IT" b="1" dirty="0">
                <a:solidFill>
                  <a:srgbClr val="0070C0"/>
                </a:solidFill>
                <a:effectLst/>
              </a:rPr>
              <a:t>15</a:t>
            </a:r>
            <a:r>
              <a:rPr lang="it-IT" dirty="0">
                <a:effectLst/>
              </a:rPr>
              <a:t>) : </a:t>
            </a:r>
            <a:r>
              <a:rPr lang="it-IT" b="1" dirty="0">
                <a:solidFill>
                  <a:srgbClr val="0070C0"/>
                </a:solidFill>
                <a:effectLst/>
              </a:rPr>
              <a:t>15</a:t>
            </a:r>
            <a:r>
              <a:rPr lang="it-IT" dirty="0">
                <a:effectLst/>
              </a:rPr>
              <a:t> 	cioè 	11 : 5 = 33 : 15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Le scritture precedenti sono ancora delle proporzioni in quanto per esse vale la proprietà fondamentale.</a:t>
            </a:r>
          </a:p>
        </p:txBody>
      </p:sp>
    </p:spTree>
    <p:extLst>
      <p:ext uri="{BB962C8B-B14F-4D97-AF65-F5344CB8AC3E}">
        <p14:creationId xmlns:p14="http://schemas.microsoft.com/office/powerpoint/2010/main" val="1059821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07E3A7-AFEB-4CFF-BE5C-8F80D048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Proprietà delle proporzioni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D4E161-D185-43F5-9464-77212AD63E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PROPRIETÀ DELLO S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COMPORRE</a:t>
            </a:r>
            <a:endParaRPr lang="it-IT" b="1" dirty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it-IT" b="1" dirty="0">
                <a:effectLst/>
              </a:rPr>
              <a:t>In ogni proporzione, con ciascun antecedente maggiore del proprio conseguente, la differenza fra il primo e il secondo termine sta al primo termine (o al secondo) come la differenza fra il terzo e il quarto termine sta al terzo termine (o al quarto). 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Data la proporzione:</a:t>
            </a:r>
          </a:p>
          <a:p>
            <a:pPr lvl="1"/>
            <a:r>
              <a:rPr lang="it-IT" b="1" dirty="0">
                <a:solidFill>
                  <a:srgbClr val="FF0000"/>
                </a:solidFill>
                <a:effectLst/>
              </a:rPr>
              <a:t>6</a:t>
            </a:r>
            <a:r>
              <a:rPr lang="it-IT" dirty="0">
                <a:effectLst/>
              </a:rPr>
              <a:t> : </a:t>
            </a:r>
            <a:r>
              <a:rPr lang="it-IT" b="1" dirty="0">
                <a:solidFill>
                  <a:srgbClr val="0070C0"/>
                </a:solidFill>
                <a:effectLst/>
              </a:rPr>
              <a:t>5</a:t>
            </a:r>
            <a:r>
              <a:rPr lang="it-IT" dirty="0">
                <a:effectLst/>
              </a:rPr>
              <a:t> = </a:t>
            </a:r>
            <a:r>
              <a:rPr lang="it-IT" b="1" dirty="0">
                <a:solidFill>
                  <a:srgbClr val="FF0000"/>
                </a:solidFill>
                <a:effectLst/>
              </a:rPr>
              <a:t>18</a:t>
            </a:r>
            <a:r>
              <a:rPr lang="it-IT" dirty="0">
                <a:effectLst/>
              </a:rPr>
              <a:t> : </a:t>
            </a:r>
            <a:r>
              <a:rPr lang="it-IT" b="1" dirty="0">
                <a:solidFill>
                  <a:srgbClr val="0070C0"/>
                </a:solidFill>
                <a:effectLst/>
              </a:rPr>
              <a:t>15</a:t>
            </a:r>
            <a:r>
              <a:rPr lang="it-IT" dirty="0">
                <a:effectLst/>
              </a:rPr>
              <a:t> </a:t>
            </a:r>
          </a:p>
          <a:p>
            <a:pPr marL="0" indent="0">
              <a:buNone/>
            </a:pPr>
            <a:r>
              <a:rPr lang="it-IT" dirty="0"/>
              <a:t>s</a:t>
            </a:r>
            <a:r>
              <a:rPr lang="it-IT" dirty="0">
                <a:effectLst/>
              </a:rPr>
              <a:t>i possono ottenere due nuove proporzioni: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(</a:t>
            </a:r>
            <a:r>
              <a:rPr lang="it-IT" b="1" dirty="0">
                <a:solidFill>
                  <a:srgbClr val="FF0000"/>
                </a:solidFill>
                <a:effectLst/>
              </a:rPr>
              <a:t>6</a:t>
            </a:r>
            <a:r>
              <a:rPr lang="it-IT" dirty="0">
                <a:effectLst/>
              </a:rPr>
              <a:t> – </a:t>
            </a:r>
            <a:r>
              <a:rPr lang="it-IT" b="1" dirty="0">
                <a:solidFill>
                  <a:srgbClr val="0070C0"/>
                </a:solidFill>
                <a:effectLst/>
              </a:rPr>
              <a:t>5</a:t>
            </a:r>
            <a:r>
              <a:rPr lang="it-IT" dirty="0">
                <a:effectLst/>
              </a:rPr>
              <a:t>) : </a:t>
            </a:r>
            <a:r>
              <a:rPr lang="it-IT" b="1" dirty="0">
                <a:solidFill>
                  <a:srgbClr val="FF0000"/>
                </a:solidFill>
                <a:effectLst/>
              </a:rPr>
              <a:t>6</a:t>
            </a:r>
            <a:r>
              <a:rPr lang="it-IT" dirty="0">
                <a:effectLst/>
              </a:rPr>
              <a:t> = (</a:t>
            </a:r>
            <a:r>
              <a:rPr lang="it-IT" b="1" dirty="0">
                <a:solidFill>
                  <a:srgbClr val="FF0000"/>
                </a:solidFill>
                <a:effectLst/>
              </a:rPr>
              <a:t>18</a:t>
            </a:r>
            <a:r>
              <a:rPr lang="it-IT" dirty="0">
                <a:effectLst/>
              </a:rPr>
              <a:t> – </a:t>
            </a:r>
            <a:r>
              <a:rPr lang="it-IT" b="1" dirty="0">
                <a:solidFill>
                  <a:srgbClr val="0070C0"/>
                </a:solidFill>
                <a:effectLst/>
              </a:rPr>
              <a:t>15</a:t>
            </a:r>
            <a:r>
              <a:rPr lang="it-IT" dirty="0">
                <a:effectLst/>
              </a:rPr>
              <a:t>) : </a:t>
            </a:r>
            <a:r>
              <a:rPr lang="it-IT" b="1" dirty="0">
                <a:solidFill>
                  <a:srgbClr val="FF0000"/>
                </a:solidFill>
                <a:effectLst/>
              </a:rPr>
              <a:t>18</a:t>
            </a:r>
            <a:r>
              <a:rPr lang="it-IT" dirty="0">
                <a:effectLst/>
              </a:rPr>
              <a:t> 	cioè 	1 : 6 = 3 : 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(</a:t>
            </a:r>
            <a:r>
              <a:rPr lang="it-IT" b="1" dirty="0">
                <a:solidFill>
                  <a:srgbClr val="FF0000"/>
                </a:solidFill>
                <a:effectLst/>
              </a:rPr>
              <a:t>6</a:t>
            </a:r>
            <a:r>
              <a:rPr lang="it-IT" dirty="0">
                <a:effectLst/>
              </a:rPr>
              <a:t> – </a:t>
            </a:r>
            <a:r>
              <a:rPr lang="it-IT" b="1" dirty="0">
                <a:solidFill>
                  <a:srgbClr val="0070C0"/>
                </a:solidFill>
                <a:effectLst/>
              </a:rPr>
              <a:t>5</a:t>
            </a:r>
            <a:r>
              <a:rPr lang="it-IT" dirty="0">
                <a:effectLst/>
              </a:rPr>
              <a:t>) : </a:t>
            </a:r>
            <a:r>
              <a:rPr lang="it-IT" b="1" dirty="0">
                <a:solidFill>
                  <a:srgbClr val="0070C0"/>
                </a:solidFill>
                <a:effectLst/>
              </a:rPr>
              <a:t>5</a:t>
            </a:r>
            <a:r>
              <a:rPr lang="it-IT" dirty="0">
                <a:effectLst/>
              </a:rPr>
              <a:t> = (</a:t>
            </a:r>
            <a:r>
              <a:rPr lang="it-IT" b="1" dirty="0">
                <a:solidFill>
                  <a:srgbClr val="FF0000"/>
                </a:solidFill>
                <a:effectLst/>
              </a:rPr>
              <a:t>18</a:t>
            </a:r>
            <a:r>
              <a:rPr lang="it-IT" dirty="0">
                <a:effectLst/>
              </a:rPr>
              <a:t> – </a:t>
            </a:r>
            <a:r>
              <a:rPr lang="it-IT" b="1" dirty="0">
                <a:solidFill>
                  <a:srgbClr val="0070C0"/>
                </a:solidFill>
                <a:effectLst/>
              </a:rPr>
              <a:t>15</a:t>
            </a:r>
            <a:r>
              <a:rPr lang="it-IT" dirty="0">
                <a:effectLst/>
              </a:rPr>
              <a:t>) : </a:t>
            </a:r>
            <a:r>
              <a:rPr lang="it-IT" b="1" dirty="0">
                <a:solidFill>
                  <a:srgbClr val="0070C0"/>
                </a:solidFill>
                <a:effectLst/>
              </a:rPr>
              <a:t>15</a:t>
            </a:r>
            <a:r>
              <a:rPr lang="it-IT" dirty="0">
                <a:effectLst/>
              </a:rPr>
              <a:t> 	cioè 	1 : 5 = 3 : 15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Le scritture precedenti sono ancora delle proporzioni in quanto per esse vale la proprietà fondamentale.</a:t>
            </a:r>
          </a:p>
        </p:txBody>
      </p:sp>
    </p:spTree>
    <p:extLst>
      <p:ext uri="{BB962C8B-B14F-4D97-AF65-F5344CB8AC3E}">
        <p14:creationId xmlns:p14="http://schemas.microsoft.com/office/powerpoint/2010/main" val="1846503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07E3A7-AFEB-4CFF-BE5C-8F80D048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Ricerca del termine incognito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D4E161-D185-43F5-9464-77212AD63E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CALCOLO DI UN ESTREMO INCOGNITO</a:t>
            </a:r>
          </a:p>
          <a:p>
            <a:pPr marL="0" indent="0">
              <a:buNone/>
            </a:pPr>
            <a:r>
              <a:rPr lang="it-IT" b="1" dirty="0"/>
              <a:t>I</a:t>
            </a:r>
            <a:r>
              <a:rPr lang="it-IT" b="1" dirty="0">
                <a:effectLst/>
              </a:rPr>
              <a:t>n una proporzione il valore di un estremo incognito è uguale al prodotto dei medi diviso l’altro estremo.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effectLst/>
              </a:rPr>
              <a:t>Data la proporzione:</a:t>
            </a:r>
          </a:p>
          <a:p>
            <a:pPr lvl="1"/>
            <a:r>
              <a:rPr lang="it-IT" dirty="0"/>
              <a:t>16 : 8 = 14 : </a:t>
            </a:r>
            <a:r>
              <a:rPr lang="it-IT" b="1" i="1" dirty="0">
                <a:solidFill>
                  <a:srgbClr val="FF0000"/>
                </a:solidFill>
              </a:rPr>
              <a:t>x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calcoliamo l’estremo incognito:</a:t>
            </a:r>
          </a:p>
          <a:p>
            <a:pPr lvl="1"/>
            <a:endParaRPr lang="it-IT" dirty="0">
              <a:highlight>
                <a:srgbClr val="FFFF00"/>
              </a:highlight>
            </a:endParaRPr>
          </a:p>
          <a:p>
            <a:pPr lvl="1"/>
            <a:endParaRPr lang="it-IT" dirty="0">
              <a:highlight>
                <a:srgbClr val="FFFF00"/>
              </a:highlight>
            </a:endParaRPr>
          </a:p>
          <a:p>
            <a:pPr marL="0" indent="0">
              <a:spcBef>
                <a:spcPts val="2000"/>
              </a:spcBef>
              <a:buNone/>
            </a:pPr>
            <a:endParaRPr lang="it-IT" dirty="0">
              <a:effectLst/>
            </a:endParaRPr>
          </a:p>
          <a:p>
            <a:pPr marL="0" indent="0">
              <a:spcBef>
                <a:spcPts val="2000"/>
              </a:spcBef>
              <a:buNone/>
            </a:pPr>
            <a:r>
              <a:rPr lang="it-IT" dirty="0">
                <a:effectLst/>
              </a:rPr>
              <a:t>La proporzione cercata sarà:</a:t>
            </a:r>
          </a:p>
          <a:p>
            <a:pPr lvl="1"/>
            <a:r>
              <a:rPr lang="it-IT" dirty="0"/>
              <a:t>16 : 8 = 14 : </a:t>
            </a:r>
            <a:r>
              <a:rPr lang="it-IT" b="1" dirty="0">
                <a:solidFill>
                  <a:srgbClr val="FF0000"/>
                </a:solidFill>
              </a:rPr>
              <a:t>7</a:t>
            </a: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072E6E5-B6FC-8E4B-8861-FC681DF91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642655"/>
            <a:ext cx="3744416" cy="79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62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07E3A7-AFEB-4CFF-BE5C-8F80D048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Ricerca del termine incognito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D4E161-D185-43F5-9464-77212AD63E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CALCOLO DI UN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MEDIO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 INCOGNITO</a:t>
            </a:r>
          </a:p>
          <a:p>
            <a:pPr marL="0" indent="0">
              <a:buNone/>
            </a:pPr>
            <a:r>
              <a:rPr lang="it-IT" b="1" dirty="0"/>
              <a:t>I</a:t>
            </a:r>
            <a:r>
              <a:rPr lang="it-IT" b="1" dirty="0">
                <a:effectLst/>
              </a:rPr>
              <a:t>n una proporzione il valore di un </a:t>
            </a:r>
            <a:r>
              <a:rPr lang="it-IT" b="1" dirty="0"/>
              <a:t>medio</a:t>
            </a:r>
            <a:r>
              <a:rPr lang="it-IT" b="1" dirty="0">
                <a:effectLst/>
              </a:rPr>
              <a:t> incognito è uguale al prodotto degli estremi diviso l’altro medio.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effectLst/>
              </a:rPr>
              <a:t>Data la proporzione:</a:t>
            </a:r>
          </a:p>
          <a:p>
            <a:pPr lvl="1"/>
            <a:r>
              <a:rPr lang="it-IT" dirty="0"/>
              <a:t>35 : </a:t>
            </a:r>
            <a:r>
              <a:rPr lang="it-IT" b="1" i="1" dirty="0">
                <a:solidFill>
                  <a:srgbClr val="00B0F0"/>
                </a:solidFill>
              </a:rPr>
              <a:t>x</a:t>
            </a:r>
            <a:r>
              <a:rPr lang="it-IT" dirty="0"/>
              <a:t> = 16 : 32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calcoliamo il medio incognito: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La proporzione cercata sarà:</a:t>
            </a:r>
          </a:p>
          <a:p>
            <a:pPr lvl="1"/>
            <a:r>
              <a:rPr lang="it-IT" dirty="0"/>
              <a:t>35 : </a:t>
            </a:r>
            <a:r>
              <a:rPr lang="it-IT" b="1" dirty="0">
                <a:solidFill>
                  <a:srgbClr val="00B0F0"/>
                </a:solidFill>
              </a:rPr>
              <a:t>70</a:t>
            </a:r>
            <a:r>
              <a:rPr lang="it-IT" dirty="0"/>
              <a:t> = 16 : 32</a:t>
            </a: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032186D-683B-6D4C-8A5A-D68C42C12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645024"/>
            <a:ext cx="4608512" cy="74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07E3A7-AFEB-4CFF-BE5C-8F80D048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Ricerca del termine incognito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D4E161-D185-43F5-9464-77212AD63E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CALCOLO DEL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MEDIO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 PROPORZIONALE</a:t>
            </a:r>
          </a:p>
          <a:p>
            <a:pPr marL="0" indent="0">
              <a:buNone/>
            </a:pPr>
            <a:r>
              <a:rPr lang="it-IT" b="1" dirty="0">
                <a:effectLst/>
              </a:rPr>
              <a:t>In una proporzione continua il valore del medio proporzionale incognito è uguale alla radice quadrata del prodotto degli estremi.</a:t>
            </a:r>
            <a:endParaRPr lang="it-IT" b="1" dirty="0"/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Data la proporzione:</a:t>
            </a:r>
          </a:p>
          <a:p>
            <a:pPr lvl="1"/>
            <a:r>
              <a:rPr lang="it-IT" dirty="0"/>
              <a:t>63 : </a:t>
            </a:r>
            <a:r>
              <a:rPr lang="it-IT" b="1" i="1" dirty="0">
                <a:solidFill>
                  <a:srgbClr val="00B0F0"/>
                </a:solidFill>
              </a:rPr>
              <a:t>x</a:t>
            </a:r>
            <a:r>
              <a:rPr lang="it-IT" dirty="0"/>
              <a:t> = </a:t>
            </a:r>
            <a:r>
              <a:rPr lang="it-IT" b="1" i="1" dirty="0">
                <a:solidFill>
                  <a:srgbClr val="00B0F0"/>
                </a:solidFill>
              </a:rPr>
              <a:t>x</a:t>
            </a:r>
            <a:r>
              <a:rPr lang="it-IT" dirty="0"/>
              <a:t> : 7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calcoliamo il medio proporzionale: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La proporzione cercata sarà:</a:t>
            </a:r>
          </a:p>
          <a:p>
            <a:pPr lvl="1"/>
            <a:r>
              <a:rPr lang="it-IT" dirty="0"/>
              <a:t>63 : </a:t>
            </a:r>
            <a:r>
              <a:rPr lang="it-IT" b="1" dirty="0">
                <a:solidFill>
                  <a:srgbClr val="00B0F0"/>
                </a:solidFill>
              </a:rPr>
              <a:t>21</a:t>
            </a:r>
            <a:r>
              <a:rPr lang="it-IT" dirty="0"/>
              <a:t> = </a:t>
            </a:r>
            <a:r>
              <a:rPr lang="it-IT" b="1" dirty="0">
                <a:solidFill>
                  <a:srgbClr val="00B0F0"/>
                </a:solidFill>
              </a:rPr>
              <a:t>21</a:t>
            </a:r>
            <a:r>
              <a:rPr lang="it-IT" dirty="0"/>
              <a:t> : 7</a:t>
            </a: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DD771EA-3D13-6A48-BE1D-E2F2C5C5E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789040"/>
            <a:ext cx="5040560" cy="47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32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07E3A7-AFEB-4CFF-BE5C-8F80D048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Catena di rapporti uguali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7DD4E161-D185-43F5-9464-77212AD63E3E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it-IT" dirty="0">
                    <a:effectLst/>
                  </a:rPr>
                  <a:t>L’uguaglianza di tre o più rapporti costituisce una </a:t>
                </a:r>
                <a:r>
                  <a:rPr lang="it-IT" b="1" dirty="0">
                    <a:effectLst/>
                  </a:rPr>
                  <a:t>catena di rapporti uguali</a:t>
                </a:r>
                <a:r>
                  <a:rPr lang="it-IT" dirty="0">
                    <a:effectLst/>
                  </a:rPr>
                  <a:t>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it-IT" b="0" i="1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it-IT" dirty="0"/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it-IT" dirty="0">
                    <a:effectLst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it-IT" dirty="0">
                    <a:effectLst/>
                  </a:rPr>
                  <a:t> </a:t>
                </a:r>
              </a:p>
              <a:p>
                <a:pPr marL="0" indent="0">
                  <a:buNone/>
                </a:pPr>
                <a:endParaRPr lang="it-IT">
                  <a:effectLst/>
                </a:endParaRPr>
              </a:p>
              <a:p>
                <a:pPr marL="0" indent="0">
                  <a:buNone/>
                </a:pPr>
                <a:r>
                  <a:rPr lang="it-IT">
                    <a:effectLst/>
                  </a:rPr>
                  <a:t>che </a:t>
                </a:r>
                <a:r>
                  <a:rPr lang="it-IT" dirty="0">
                    <a:effectLst/>
                  </a:rPr>
                  <a:t>si può scrivere anche nel seguente modo:</a:t>
                </a:r>
              </a:p>
              <a:p>
                <a:pPr lvl="1"/>
                <a:r>
                  <a:rPr lang="it-IT" dirty="0">
                    <a:effectLst/>
                  </a:rPr>
                  <a:t>2 : 3 = 4 : 6 = 12 : 18 </a:t>
                </a:r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I tre rapporti sono tutti uguali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it-IT" b="0" i="1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it-IT" b="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>
                    <a:effectLst/>
                  </a:rPr>
                  <a:t>; i numeri 2, 4, 12 sono gli antecedenti mentre i numeri 3, 6, 18 sono i conseguenti.</a:t>
                </a:r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Per le catene di rapporti uguali valgono la </a:t>
                </a:r>
                <a:r>
                  <a:rPr lang="it-IT" b="1" dirty="0">
                    <a:effectLst/>
                  </a:rPr>
                  <a:t>proprietà dell’invertire</a:t>
                </a:r>
                <a:r>
                  <a:rPr lang="it-IT" dirty="0">
                    <a:effectLst/>
                  </a:rPr>
                  <a:t>, ogni antecedente con il proprio conseguente, e la </a:t>
                </a:r>
                <a:r>
                  <a:rPr lang="it-IT" b="1" dirty="0">
                    <a:effectLst/>
                  </a:rPr>
                  <a:t>proprietà del comporre</a:t>
                </a:r>
                <a:r>
                  <a:rPr lang="it-IT" dirty="0">
                    <a:effectLst/>
                  </a:rPr>
                  <a:t>.</a:t>
                </a:r>
              </a:p>
              <a:p>
                <a:pPr marL="0" indent="0">
                  <a:buNone/>
                </a:pPr>
                <a:endParaRPr lang="it-IT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r>
                  <a:rPr lang="it-IT" b="1" dirty="0">
                    <a:effectLst/>
                  </a:rPr>
                  <a:t>In una catena di rapporti uguali la somma degli antecedenti sta alla somma dei conseguenti come ogni antecedente sta al proprio conseguente.</a:t>
                </a:r>
                <a:endParaRPr lang="it-IT" b="1" dirty="0">
                  <a:effectLst/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7DD4E161-D185-43F5-9464-77212AD63E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370" t="-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787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07E3A7-AFEB-4CFF-BE5C-8F80D048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Rapporto tra due numeri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7DD4E161-D185-43F5-9464-77212AD63E3E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it-IT" dirty="0">
                    <a:effectLst/>
                  </a:rPr>
                  <a:t>Il </a:t>
                </a:r>
                <a:r>
                  <a:rPr lang="it-IT" b="1" dirty="0">
                    <a:effectLst/>
                  </a:rPr>
                  <a:t>rapporto</a:t>
                </a:r>
                <a:r>
                  <a:rPr lang="it-IT" dirty="0">
                    <a:effectLst/>
                  </a:rPr>
                  <a:t> fra due numeri </a:t>
                </a:r>
                <a:r>
                  <a:rPr lang="it-IT" i="1" dirty="0">
                    <a:effectLst/>
                  </a:rPr>
                  <a:t>a</a:t>
                </a:r>
                <a:r>
                  <a:rPr lang="it-IT" dirty="0">
                    <a:effectLst/>
                  </a:rPr>
                  <a:t> e </a:t>
                </a:r>
                <a:r>
                  <a:rPr lang="it-IT" i="1" dirty="0">
                    <a:effectLst/>
                  </a:rPr>
                  <a:t>b</a:t>
                </a:r>
                <a:r>
                  <a:rPr lang="it-IT" dirty="0">
                    <a:effectLst/>
                  </a:rPr>
                  <a:t> (con </a:t>
                </a:r>
                <a:r>
                  <a:rPr lang="it-IT" i="1" dirty="0">
                    <a:effectLst/>
                  </a:rPr>
                  <a:t>b</a:t>
                </a:r>
                <a:r>
                  <a:rPr lang="it-IT" dirty="0">
                    <a:effectLst/>
                  </a:rPr>
                  <a:t> ≠ 0) è il loro </a:t>
                </a:r>
                <a:r>
                  <a:rPr lang="it-IT" b="1" dirty="0">
                    <a:effectLst/>
                  </a:rPr>
                  <a:t>quoziente</a:t>
                </a:r>
                <a:r>
                  <a:rPr lang="it-IT" b="1" dirty="0"/>
                  <a:t> </a:t>
                </a:r>
                <a:r>
                  <a:rPr lang="it-IT" dirty="0">
                    <a:effectLst/>
                  </a:rPr>
                  <a:t>ottenuto dividendo il primo per il secondo:</a:t>
                </a:r>
              </a:p>
              <a:p>
                <a:pPr lvl="1"/>
                <a:r>
                  <a:rPr lang="it-IT" b="1" i="1" dirty="0">
                    <a:effectLst/>
                  </a:rPr>
                  <a:t>a</a:t>
                </a:r>
                <a:r>
                  <a:rPr lang="it-IT" b="1" dirty="0">
                    <a:effectLst/>
                  </a:rPr>
                  <a:t> : </a:t>
                </a:r>
                <a:r>
                  <a:rPr lang="it-IT" b="1" i="1" dirty="0">
                    <a:effectLst/>
                  </a:rPr>
                  <a:t>b</a:t>
                </a:r>
                <a:r>
                  <a:rPr lang="it-IT" b="1" dirty="0">
                    <a:effectLst/>
                  </a:rPr>
                  <a:t>      </a:t>
                </a:r>
                <a:r>
                  <a:rPr lang="it-IT" dirty="0">
                    <a:effectLst/>
                  </a:rPr>
                  <a:t>oppure </a:t>
                </a:r>
                <a14:m>
                  <m:oMath xmlns:m="http://schemas.openxmlformats.org/officeDocument/2006/math">
                    <m:r>
                      <a:rPr lang="it-IT" b="0" i="0" smtClean="0">
                        <a:effectLst/>
                        <a:latin typeface="Cambria Math" panose="02040503050406030204" pitchFamily="18" charset="0"/>
                      </a:rPr>
                      <m:t>     </m:t>
                    </m:r>
                    <m:f>
                      <m:fPr>
                        <m:ctrlP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endParaRPr lang="it-IT" b="1" dirty="0">
                  <a:effectLst/>
                </a:endParaRPr>
              </a:p>
              <a:p>
                <a:pPr marL="0" indent="0">
                  <a:buNone/>
                </a:pPr>
                <a:endParaRPr lang="it-IT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dirty="0">
                  <a:effectLst/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dirty="0">
                  <a:highlight>
                    <a:srgbClr val="FFFF00"/>
                  </a:highlight>
                </a:endParaRPr>
              </a:p>
              <a:p>
                <a:pPr marL="0" indent="0">
                  <a:spcBef>
                    <a:spcPts val="800"/>
                  </a:spcBef>
                  <a:buNone/>
                </a:pPr>
                <a:endParaRPr lang="it-IT" dirty="0">
                  <a:effectLst/>
                </a:endParaRPr>
              </a:p>
              <a:p>
                <a:pPr marL="0" indent="0">
                  <a:spcBef>
                    <a:spcPts val="800"/>
                  </a:spcBef>
                  <a:buNone/>
                </a:pPr>
                <a:r>
                  <a:rPr lang="it-IT" dirty="0">
                    <a:effectLst/>
                  </a:rPr>
                  <a:t>Un rapporto può essere espresso sotto forma di divisione, di frazione o di numero decimale.</a:t>
                </a:r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Cambiando l’ordine dei termini, invertendo cioè antecedente e conseguente, otteniamo il </a:t>
                </a:r>
                <a:r>
                  <a:rPr lang="it-IT" b="1" dirty="0">
                    <a:effectLst/>
                  </a:rPr>
                  <a:t>rapporto inverso</a:t>
                </a:r>
                <a:r>
                  <a:rPr lang="it-IT" dirty="0">
                    <a:effectLst/>
                  </a:rPr>
                  <a:t>. 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Dato il rapporto </a:t>
                </a:r>
                <a:r>
                  <a:rPr lang="it-IT" i="1" dirty="0">
                    <a:effectLst/>
                  </a:rPr>
                  <a:t>a</a:t>
                </a:r>
                <a:r>
                  <a:rPr lang="it-IT" dirty="0">
                    <a:effectLst/>
                  </a:rPr>
                  <a:t> : </a:t>
                </a:r>
                <a:r>
                  <a:rPr lang="it-IT" i="1" dirty="0">
                    <a:effectLst/>
                  </a:rPr>
                  <a:t>b</a:t>
                </a:r>
                <a:r>
                  <a:rPr lang="it-IT" dirty="0">
                    <a:effectLst/>
                  </a:rPr>
                  <a:t> (con </a:t>
                </a:r>
                <a:r>
                  <a:rPr lang="it-IT" i="1" dirty="0">
                    <a:effectLst/>
                  </a:rPr>
                  <a:t>a</a:t>
                </a:r>
                <a:r>
                  <a:rPr lang="it-IT" dirty="0">
                    <a:effectLst/>
                  </a:rPr>
                  <a:t> ≠ 0 e </a:t>
                </a:r>
                <a:r>
                  <a:rPr lang="it-IT" i="1" dirty="0">
                    <a:effectLst/>
                  </a:rPr>
                  <a:t>b</a:t>
                </a:r>
                <a:r>
                  <a:rPr lang="it-IT" dirty="0">
                    <a:effectLst/>
                  </a:rPr>
                  <a:t> ≠ 0), </a:t>
                </a:r>
                <a:r>
                  <a:rPr lang="it-IT" i="1" dirty="0">
                    <a:effectLst/>
                  </a:rPr>
                  <a:t>b</a:t>
                </a:r>
                <a:r>
                  <a:rPr lang="it-IT" dirty="0">
                    <a:effectLst/>
                  </a:rPr>
                  <a:t> : </a:t>
                </a:r>
                <a:r>
                  <a:rPr lang="it-IT" i="1" dirty="0">
                    <a:effectLst/>
                  </a:rPr>
                  <a:t>a</a:t>
                </a:r>
                <a:r>
                  <a:rPr lang="it-IT" dirty="0">
                    <a:effectLst/>
                  </a:rPr>
                  <a:t> è il </a:t>
                </a:r>
                <a:r>
                  <a:rPr lang="it-IT" b="1" dirty="0">
                    <a:effectLst/>
                  </a:rPr>
                  <a:t>rapporto inverso</a:t>
                </a:r>
                <a:r>
                  <a:rPr lang="it-IT" dirty="0">
                    <a:effectLst/>
                  </a:rPr>
                  <a:t>.</a:t>
                </a:r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I rapporti diretto e inverso sono espressi da due frazioni reciproche e </a:t>
                </a:r>
                <a:r>
                  <a:rPr lang="it-IT" b="1" dirty="0">
                    <a:effectLst/>
                  </a:rPr>
                  <a:t>il loro prodotto è 1</a:t>
                </a:r>
                <a:r>
                  <a:rPr lang="it-IT" dirty="0">
                    <a:effectLst/>
                  </a:rPr>
                  <a:t>.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7DD4E161-D185-43F5-9464-77212AD63E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370" t="-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5D71BAFE-DD9C-0843-97CF-243C4EB59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942" y="2564904"/>
            <a:ext cx="4192116" cy="75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8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07E3A7-AFEB-4CFF-BE5C-8F80D0484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/>
              <a:t>Rapporto tra grandezze</a:t>
            </a:r>
            <a:br>
              <a:rPr lang="it-IT" sz="4000" b="1" dirty="0"/>
            </a:br>
            <a:r>
              <a:rPr lang="it-IT" sz="4000" b="1" dirty="0"/>
              <a:t>omogenee e non omogenee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7DD4E161-D185-43F5-9464-77212AD63E3E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  <a:effectLst/>
                  </a:rPr>
                  <a:t>GRANDEZZE OMOGENEE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Consideriamo il rapporto fra </a:t>
                </a:r>
                <a:r>
                  <a:rPr lang="it-IT" b="1" dirty="0">
                    <a:effectLst/>
                  </a:rPr>
                  <a:t>due grandezze omogenee</a:t>
                </a:r>
                <a:r>
                  <a:rPr lang="it-IT" dirty="0">
                    <a:effectLst/>
                  </a:rPr>
                  <a:t>, cioè </a:t>
                </a:r>
                <a:r>
                  <a:rPr lang="it-IT" b="1" dirty="0">
                    <a:effectLst/>
                  </a:rPr>
                  <a:t>dello stesso tipo ed espresse nella stessa unità di misura</a:t>
                </a:r>
                <a:r>
                  <a:rPr lang="it-IT" dirty="0">
                    <a:effectLst/>
                  </a:rPr>
                  <a:t>.</a:t>
                </a:r>
              </a:p>
              <a:p>
                <a:pPr marL="0" indent="0">
                  <a:buNone/>
                </a:pPr>
                <a:endParaRPr lang="it-IT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Il rapporto fra due grandezze omogenee (con la seconda diversa da zero) è il quoziente fra le loro misure espresse con la stessa unità di misura. 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Il rapporto tra due grandezze omogenee </a:t>
                </a:r>
                <a:r>
                  <a:rPr lang="it-IT" b="1" dirty="0">
                    <a:effectLst/>
                  </a:rPr>
                  <a:t>è un numero puro </a:t>
                </a:r>
                <a:r>
                  <a:rPr lang="it-IT" dirty="0">
                    <a:effectLst/>
                  </a:rPr>
                  <a:t>cioè un numero privo di unità di misura.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Se il rapporto è un </a:t>
                </a:r>
                <a:r>
                  <a:rPr lang="it-IT" b="1" dirty="0">
                    <a:effectLst/>
                  </a:rPr>
                  <a:t>numero razionale </a:t>
                </a:r>
                <a:r>
                  <a:rPr lang="it-IT" dirty="0">
                    <a:effectLst/>
                  </a:rPr>
                  <a:t>le </a:t>
                </a:r>
                <a:r>
                  <a:rPr lang="it-IT" b="1" dirty="0">
                    <a:effectLst/>
                  </a:rPr>
                  <a:t>grandezze</a:t>
                </a:r>
                <a:r>
                  <a:rPr lang="it-IT" dirty="0">
                    <a:effectLst/>
                  </a:rPr>
                  <a:t> si dicono </a:t>
                </a:r>
                <a:r>
                  <a:rPr lang="it-IT" b="1" dirty="0">
                    <a:effectLst/>
                  </a:rPr>
                  <a:t>commensurabili</a:t>
                </a:r>
                <a:r>
                  <a:rPr lang="it-IT" b="1" dirty="0"/>
                  <a:t>:</a:t>
                </a:r>
                <a:endParaRPr lang="it-IT" dirty="0">
                  <a:effectLst/>
                </a:endParaRP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32 : 48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it-IT" dirty="0">
                    <a:solidFill>
                      <a:schemeClr val="tx1"/>
                    </a:solidFill>
                    <a:effectLst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it-IT" dirty="0">
                  <a:solidFill>
                    <a:srgbClr val="FF0000"/>
                  </a:solidFill>
                  <a:effectLst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Se il rapporto è un </a:t>
                </a:r>
                <a:r>
                  <a:rPr lang="it-IT" b="1" dirty="0">
                    <a:effectLst/>
                  </a:rPr>
                  <a:t>numero irrazionale </a:t>
                </a:r>
                <a:r>
                  <a:rPr lang="it-IT" dirty="0">
                    <a:effectLst/>
                  </a:rPr>
                  <a:t>le </a:t>
                </a:r>
                <a:r>
                  <a:rPr lang="it-IT" b="1" dirty="0">
                    <a:effectLst/>
                  </a:rPr>
                  <a:t>grandezze</a:t>
                </a:r>
                <a:r>
                  <a:rPr lang="it-IT" dirty="0">
                    <a:effectLst/>
                  </a:rPr>
                  <a:t> si dicono </a:t>
                </a:r>
                <a:r>
                  <a:rPr lang="it-IT" b="1" dirty="0">
                    <a:effectLst/>
                  </a:rPr>
                  <a:t>incommensurabili</a:t>
                </a:r>
                <a:r>
                  <a:rPr lang="it-IT" dirty="0"/>
                  <a:t>: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 dirty="0" smtClean="0">
                              <a:latin typeface="Cambria Math" panose="02040503050406030204" pitchFamily="18" charset="0"/>
                            </a:rPr>
                            <m:t>7 · </m:t>
                          </m:r>
                          <m:rad>
                            <m:radPr>
                              <m:degHide m:val="on"/>
                              <m:ctrlPr>
                                <a:rPr lang="it-IT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it-IT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it-IT" i="1" dirty="0" smtClean="0">
                          <a:latin typeface="Cambria Math" panose="02040503050406030204" pitchFamily="18" charset="0"/>
                        </a:rPr>
                        <m:t>= 2</m:t>
                      </m:r>
                    </m:oMath>
                  </m:oMathPara>
                </a14:m>
                <a:endParaRPr lang="it-IT" dirty="0"/>
              </a:p>
              <a:p>
                <a:pPr marL="0" indent="0">
                  <a:buNone/>
                </a:pPr>
                <a:r>
                  <a:rPr lang="it-IT" dirty="0"/>
                  <a:t>	</a:t>
                </a:r>
              </a:p>
              <a:p>
                <a:endParaRPr lang="it-IT" dirty="0">
                  <a:effectLst/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7DD4E161-D185-43F5-9464-77212AD63E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370" t="-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3176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07E3A7-AFEB-4CFF-BE5C-8F80D0484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/>
              <a:t>Rapporto tra grandezze</a:t>
            </a:r>
            <a:br>
              <a:rPr lang="it-IT" sz="4000" b="1" dirty="0"/>
            </a:br>
            <a:r>
              <a:rPr lang="it-IT" sz="4000" b="1" dirty="0"/>
              <a:t>omogenee e non omogenee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D4E161-D185-43F5-9464-77212AD63E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GRANDEZZE  NON OMOGENEE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Consideriamo il rapporto fra </a:t>
            </a:r>
            <a:r>
              <a:rPr lang="it-IT" b="1" dirty="0">
                <a:effectLst/>
              </a:rPr>
              <a:t>due grandezze non omogenee</a:t>
            </a:r>
            <a:r>
              <a:rPr lang="it-IT" dirty="0">
                <a:effectLst/>
              </a:rPr>
              <a:t>, cioè </a:t>
            </a:r>
            <a:r>
              <a:rPr lang="it-IT" b="1" dirty="0">
                <a:effectLst/>
              </a:rPr>
              <a:t>di diverso tipo e quindi non espresse nella stessa unità di misura</a:t>
            </a:r>
            <a:r>
              <a:rPr lang="it-IT" dirty="0">
                <a:effectLst/>
              </a:rPr>
              <a:t>.</a:t>
            </a:r>
            <a:endParaRPr lang="it-IT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Il rapporto tra due grandezze non omogenee </a:t>
            </a:r>
            <a:r>
              <a:rPr lang="it-IT" b="1" dirty="0">
                <a:effectLst/>
              </a:rPr>
              <a:t>non è un numero </a:t>
            </a:r>
            <a:r>
              <a:rPr lang="it-IT" dirty="0">
                <a:effectLst/>
              </a:rPr>
              <a:t>puro, ma una nuova grandezza.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Il rapporto fra due grandezze non omogenee è il quoziente tra le loro misure e costituisce una nuova grandezza (</a:t>
            </a:r>
            <a:r>
              <a:rPr lang="it-IT" b="1" dirty="0">
                <a:effectLst/>
              </a:rPr>
              <a:t>grandezza derivata</a:t>
            </a:r>
            <a:r>
              <a:rPr lang="it-IT" dirty="0">
                <a:effectLst/>
              </a:rPr>
              <a:t>) espressa in una nuova unità di misura.</a:t>
            </a:r>
            <a:endParaRPr lang="it-IT" dirty="0"/>
          </a:p>
          <a:p>
            <a:endParaRPr lang="it-IT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2913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07E3A7-AFEB-4CFF-BE5C-8F80D048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Ingrandimenti e riduzioni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D4E161-D185-43F5-9464-77212AD63E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Un’importante </a:t>
            </a:r>
            <a:r>
              <a:rPr lang="it-IT" b="1" dirty="0">
                <a:effectLst/>
              </a:rPr>
              <a:t>applicazione del rapporto fra grandezze omogenee </a:t>
            </a:r>
            <a:r>
              <a:rPr lang="it-IT" dirty="0">
                <a:effectLst/>
              </a:rPr>
              <a:t>si utilizza quando si deve ridurre o ingrandire il disegno di un oggetto.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Il rapporto fra il segmento ridotto e il segmento di partenza si dice </a:t>
            </a:r>
            <a:r>
              <a:rPr lang="it-IT" b="1" dirty="0">
                <a:effectLst/>
              </a:rPr>
              <a:t>rapporto di riduzione </a:t>
            </a:r>
            <a:r>
              <a:rPr lang="it-IT" dirty="0">
                <a:effectLst/>
              </a:rPr>
              <a:t>e ha un valore &lt; 1.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</a:t>
            </a:r>
            <a:r>
              <a:rPr lang="it-IT" dirty="0">
                <a:effectLst/>
              </a:rPr>
              <a:t> rapporto fra il segmento ingrandito e il segmento di partenza si dice </a:t>
            </a:r>
            <a:r>
              <a:rPr lang="it-IT" b="1" dirty="0">
                <a:effectLst/>
              </a:rPr>
              <a:t>rapporto di ingrandimento </a:t>
            </a:r>
            <a:r>
              <a:rPr lang="it-IT" dirty="0">
                <a:effectLst/>
              </a:rPr>
              <a:t>e ha un valore &gt; 1.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it-IT" dirty="0">
                <a:effectLst/>
              </a:rPr>
              <a:t>Le rappresentazioni in cui le dimensioni degli oggetti vengono tutte ugualmente ridotte o ingrandite, secondo lo stesso rapporto, sono dette </a:t>
            </a:r>
            <a:r>
              <a:rPr lang="it-IT" b="1" dirty="0">
                <a:effectLst/>
              </a:rPr>
              <a:t>rappresentazioni in scala</a:t>
            </a:r>
            <a:r>
              <a:rPr lang="it-IT" dirty="0">
                <a:effectLst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effectLst/>
              </a:rPr>
              <a:t>riduzione</a:t>
            </a:r>
            <a:r>
              <a:rPr lang="it-IT" dirty="0">
                <a:effectLst/>
              </a:rPr>
              <a:t> in scala se il rapporto è &lt; 1;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effectLst/>
              </a:rPr>
              <a:t>ingrandimento</a:t>
            </a:r>
            <a:r>
              <a:rPr lang="it-IT" dirty="0">
                <a:effectLst/>
              </a:rPr>
              <a:t> in scala se il rapporto è &gt; 1.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La </a:t>
            </a:r>
            <a:r>
              <a:rPr lang="it-IT" b="1" dirty="0">
                <a:effectLst/>
              </a:rPr>
              <a:t>scala</a:t>
            </a:r>
            <a:r>
              <a:rPr lang="it-IT" dirty="0">
                <a:effectLst/>
              </a:rPr>
              <a:t> è il rapporto tra la misura di una distanza sulla carta (</a:t>
            </a:r>
            <a:r>
              <a:rPr lang="it-IT" b="1" dirty="0">
                <a:effectLst/>
              </a:rPr>
              <a:t>distanza</a:t>
            </a:r>
            <a:r>
              <a:rPr lang="it-IT" dirty="0">
                <a:effectLst/>
              </a:rPr>
              <a:t> </a:t>
            </a:r>
            <a:r>
              <a:rPr lang="it-IT" b="1" dirty="0">
                <a:effectLst/>
              </a:rPr>
              <a:t>grafica</a:t>
            </a:r>
            <a:r>
              <a:rPr lang="it-IT" dirty="0">
                <a:effectLst/>
              </a:rPr>
              <a:t>) e la misura della stessa distanza nella realtà (</a:t>
            </a:r>
            <a:r>
              <a:rPr lang="it-IT" b="1" dirty="0">
                <a:effectLst/>
              </a:rPr>
              <a:t>distanza</a:t>
            </a:r>
            <a:r>
              <a:rPr lang="it-IT" dirty="0">
                <a:effectLst/>
              </a:rPr>
              <a:t> </a:t>
            </a:r>
            <a:r>
              <a:rPr lang="it-IT" b="1" dirty="0">
                <a:effectLst/>
              </a:rPr>
              <a:t>reale</a:t>
            </a:r>
            <a:r>
              <a:rPr lang="it-IT" dirty="0">
                <a:effectLst/>
              </a:rPr>
              <a:t>) espresse entrambe nella stessa unità di misura.</a:t>
            </a:r>
          </a:p>
        </p:txBody>
      </p:sp>
    </p:spTree>
    <p:extLst>
      <p:ext uri="{BB962C8B-B14F-4D97-AF65-F5344CB8AC3E}">
        <p14:creationId xmlns:p14="http://schemas.microsoft.com/office/powerpoint/2010/main" val="1385988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07E3A7-AFEB-4CFF-BE5C-8F80D048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Proporzioni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D4E161-D185-43F5-9464-77212AD63E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Una </a:t>
            </a:r>
            <a:r>
              <a:rPr lang="it-IT" b="1" dirty="0">
                <a:effectLst/>
              </a:rPr>
              <a:t>proporzione</a:t>
            </a:r>
            <a:r>
              <a:rPr lang="it-IT" dirty="0">
                <a:effectLst/>
              </a:rPr>
              <a:t> è l’uguaglianza tra due rapporti.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Quattro numeri </a:t>
            </a:r>
            <a:r>
              <a:rPr lang="it-IT" i="1" dirty="0">
                <a:effectLst/>
              </a:rPr>
              <a:t>a</a:t>
            </a:r>
            <a:r>
              <a:rPr lang="it-IT" dirty="0">
                <a:effectLst/>
              </a:rPr>
              <a:t>, </a:t>
            </a:r>
            <a:r>
              <a:rPr lang="it-IT" i="1" dirty="0">
                <a:effectLst/>
              </a:rPr>
              <a:t>b</a:t>
            </a:r>
            <a:r>
              <a:rPr lang="it-IT" dirty="0">
                <a:effectLst/>
              </a:rPr>
              <a:t>, </a:t>
            </a:r>
            <a:r>
              <a:rPr lang="it-IT" i="1" dirty="0">
                <a:effectLst/>
              </a:rPr>
              <a:t>c</a:t>
            </a:r>
            <a:r>
              <a:rPr lang="it-IT" dirty="0">
                <a:effectLst/>
              </a:rPr>
              <a:t>, </a:t>
            </a:r>
            <a:r>
              <a:rPr lang="it-IT" i="1" dirty="0">
                <a:effectLst/>
              </a:rPr>
              <a:t>d</a:t>
            </a:r>
            <a:r>
              <a:rPr lang="it-IT" dirty="0">
                <a:effectLst/>
              </a:rPr>
              <a:t> (con </a:t>
            </a:r>
            <a:r>
              <a:rPr lang="it-IT" i="1" dirty="0">
                <a:effectLst/>
              </a:rPr>
              <a:t>b </a:t>
            </a:r>
            <a:r>
              <a:rPr lang="it-IT" dirty="0">
                <a:effectLst/>
              </a:rPr>
              <a:t>≠ 0 e </a:t>
            </a:r>
            <a:r>
              <a:rPr lang="it-IT" i="1" dirty="0">
                <a:effectLst/>
              </a:rPr>
              <a:t>d </a:t>
            </a:r>
            <a:r>
              <a:rPr lang="it-IT" dirty="0">
                <a:effectLst/>
              </a:rPr>
              <a:t>≠ 0) presi nell’ordine in cui sono scritti formano una </a:t>
            </a:r>
            <a:r>
              <a:rPr lang="it-IT" b="1" dirty="0">
                <a:effectLst/>
              </a:rPr>
              <a:t>proporzione</a:t>
            </a:r>
            <a:r>
              <a:rPr lang="it-IT" dirty="0">
                <a:effectLst/>
              </a:rPr>
              <a:t> se il rapporto fra il primo e il secondo è uguale al rapporto tra il terzo e il quarto:</a:t>
            </a: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it-IT" dirty="0"/>
              <a:t>Se in una proporzione i medi sono uguali, la proporzione si dice continua:</a:t>
            </a: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C64A0C5-9F5F-7549-8E55-897F6114F9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434" b="53133"/>
          <a:stretch/>
        </p:blipFill>
        <p:spPr>
          <a:xfrm>
            <a:off x="5004048" y="2564904"/>
            <a:ext cx="3394291" cy="114300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AA00D6A-5D47-E245-A986-8625512854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567"/>
          <a:stretch/>
        </p:blipFill>
        <p:spPr>
          <a:xfrm>
            <a:off x="2874854" y="4351452"/>
            <a:ext cx="3394291" cy="1143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2B8DC7E-8668-D441-AE09-85846C9455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567"/>
          <a:stretch/>
        </p:blipFill>
        <p:spPr>
          <a:xfrm>
            <a:off x="901613" y="2564904"/>
            <a:ext cx="3394291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19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07E3A7-AFEB-4CFF-BE5C-8F80D048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Proprietà delle proporzioni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D4E161-D185-43F5-9464-77212AD63E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PROPRIETÀ FONDAMENTALE DELLE PROPORZIONI</a:t>
            </a:r>
          </a:p>
          <a:p>
            <a:pPr marL="0" indent="0">
              <a:buNone/>
            </a:pPr>
            <a:r>
              <a:rPr lang="it-IT" b="1" dirty="0">
                <a:effectLst/>
              </a:rPr>
              <a:t>In ogni proporzione il prodotto dei medi è uguale al prodotto degli estremi:</a:t>
            </a:r>
          </a:p>
          <a:p>
            <a:pPr lvl="1">
              <a:tabLst>
                <a:tab pos="1016000" algn="l"/>
                <a:tab pos="2222500" algn="l"/>
                <a:tab pos="2973388" algn="l"/>
              </a:tabLst>
            </a:pPr>
            <a:r>
              <a:rPr lang="it-IT" b="1" dirty="0"/>
              <a:t>s</a:t>
            </a:r>
            <a:r>
              <a:rPr lang="it-IT" b="1" dirty="0">
                <a:effectLst/>
              </a:rPr>
              <a:t>e 	</a:t>
            </a:r>
            <a:r>
              <a:rPr lang="it-IT" b="1" i="1" dirty="0">
                <a:effectLst/>
              </a:rPr>
              <a:t>a</a:t>
            </a:r>
            <a:r>
              <a:rPr lang="it-IT" b="1" dirty="0">
                <a:effectLst/>
              </a:rPr>
              <a:t> : </a:t>
            </a:r>
            <a:r>
              <a:rPr lang="it-IT" b="1" i="1" dirty="0">
                <a:effectLst/>
              </a:rPr>
              <a:t>b</a:t>
            </a:r>
            <a:r>
              <a:rPr lang="it-IT" b="1" dirty="0">
                <a:effectLst/>
              </a:rPr>
              <a:t> = </a:t>
            </a:r>
            <a:r>
              <a:rPr lang="it-IT" b="1" i="1" dirty="0">
                <a:effectLst/>
              </a:rPr>
              <a:t>c</a:t>
            </a:r>
            <a:r>
              <a:rPr lang="it-IT" b="1" dirty="0">
                <a:effectLst/>
              </a:rPr>
              <a:t> : </a:t>
            </a:r>
            <a:r>
              <a:rPr lang="it-IT" b="1" i="1" dirty="0">
                <a:effectLst/>
              </a:rPr>
              <a:t>d</a:t>
            </a:r>
            <a:r>
              <a:rPr lang="it-IT" b="1" dirty="0">
                <a:effectLst/>
              </a:rPr>
              <a:t> 		allora 	</a:t>
            </a:r>
            <a:r>
              <a:rPr lang="it-IT" b="1" i="1" dirty="0">
                <a:effectLst/>
              </a:rPr>
              <a:t>a</a:t>
            </a:r>
            <a:r>
              <a:rPr lang="it-IT" b="1" dirty="0">
                <a:effectLst/>
              </a:rPr>
              <a:t> × </a:t>
            </a:r>
            <a:r>
              <a:rPr lang="it-IT" b="1" i="1" dirty="0">
                <a:effectLst/>
              </a:rPr>
              <a:t>d</a:t>
            </a:r>
            <a:r>
              <a:rPr lang="it-IT" b="1" dirty="0">
                <a:effectLst/>
              </a:rPr>
              <a:t> = </a:t>
            </a:r>
            <a:r>
              <a:rPr lang="it-IT" b="1" i="1" dirty="0">
                <a:effectLst/>
              </a:rPr>
              <a:t>b</a:t>
            </a:r>
            <a:r>
              <a:rPr lang="it-IT" b="1" dirty="0">
                <a:effectLst/>
              </a:rPr>
              <a:t> × </a:t>
            </a:r>
            <a:r>
              <a:rPr lang="it-IT" b="1" i="1" dirty="0">
                <a:effectLst/>
              </a:rPr>
              <a:t>c</a:t>
            </a:r>
          </a:p>
          <a:p>
            <a:pPr marL="0" indent="0">
              <a:buNone/>
            </a:pPr>
            <a:endParaRPr lang="it-IT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Quattro numeri (</a:t>
            </a:r>
            <a:r>
              <a:rPr lang="it-IT" i="1" dirty="0">
                <a:effectLst/>
              </a:rPr>
              <a:t>a</a:t>
            </a:r>
            <a:r>
              <a:rPr lang="it-IT" dirty="0">
                <a:effectLst/>
              </a:rPr>
              <a:t>, </a:t>
            </a:r>
            <a:r>
              <a:rPr lang="it-IT" i="1" dirty="0">
                <a:effectLst/>
              </a:rPr>
              <a:t>b</a:t>
            </a:r>
            <a:r>
              <a:rPr lang="it-IT" dirty="0">
                <a:effectLst/>
              </a:rPr>
              <a:t>, </a:t>
            </a:r>
            <a:r>
              <a:rPr lang="it-IT" i="1" dirty="0">
                <a:effectLst/>
              </a:rPr>
              <a:t>c</a:t>
            </a:r>
            <a:r>
              <a:rPr lang="it-IT" dirty="0">
                <a:effectLst/>
              </a:rPr>
              <a:t>, </a:t>
            </a:r>
            <a:r>
              <a:rPr lang="it-IT" i="1" dirty="0">
                <a:effectLst/>
              </a:rPr>
              <a:t>d</a:t>
            </a:r>
            <a:r>
              <a:rPr lang="it-IT" dirty="0">
                <a:effectLst/>
              </a:rPr>
              <a:t> con </a:t>
            </a:r>
            <a:r>
              <a:rPr lang="it-IT" i="1" dirty="0">
                <a:effectLst/>
              </a:rPr>
              <a:t>b</a:t>
            </a:r>
            <a:r>
              <a:rPr lang="it-IT" dirty="0">
                <a:effectLst/>
              </a:rPr>
              <a:t> ≠ 0 e </a:t>
            </a:r>
            <a:r>
              <a:rPr lang="it-IT" i="1" dirty="0">
                <a:effectLst/>
              </a:rPr>
              <a:t>d</a:t>
            </a:r>
            <a:r>
              <a:rPr lang="it-IT" dirty="0">
                <a:effectLst/>
              </a:rPr>
              <a:t> ≠ 0) nell’ordine scritto formano una proporzione se il prodotto del primo per il quarto è uguale al prodotto del secondo per il terzo</a:t>
            </a:r>
            <a:r>
              <a:rPr lang="it-IT" dirty="0"/>
              <a:t>:</a:t>
            </a:r>
          </a:p>
          <a:p>
            <a:pPr marL="0" indent="0">
              <a:buNone/>
            </a:pPr>
            <a:r>
              <a:rPr lang="it-IT" dirty="0"/>
              <a:t>	4 : 14 = 2 : 7	</a:t>
            </a:r>
          </a:p>
          <a:p>
            <a:pPr marL="0" indent="0">
              <a:buNone/>
            </a:pPr>
            <a:r>
              <a:rPr lang="it-IT" dirty="0"/>
              <a:t>infatti	</a:t>
            </a:r>
          </a:p>
          <a:p>
            <a:pPr marL="0" indent="0">
              <a:buNone/>
            </a:pPr>
            <a:r>
              <a:rPr lang="it-IT" dirty="0"/>
              <a:t>	4 </a:t>
            </a:r>
            <a:r>
              <a:rPr lang="it-IT" dirty="0">
                <a:effectLst/>
              </a:rPr>
              <a:t>× 7 = 14 × 2</a:t>
            </a:r>
            <a:endParaRPr lang="it-IT" dirty="0"/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78556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07E3A7-AFEB-4CFF-BE5C-8F80D048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Proprietà delle proporzioni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D4E161-D185-43F5-9464-77212AD63E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PROPRIETÀ DELL’INVERTIRE</a:t>
            </a:r>
          </a:p>
          <a:p>
            <a:pPr marL="0" indent="0">
              <a:buNone/>
            </a:pPr>
            <a:r>
              <a:rPr lang="it-IT" b="1" dirty="0">
                <a:effectLst/>
              </a:rPr>
              <a:t>Se in una proporzione si scambia ogni antecedente con il proprio conseguente si ottiene ancora una proporzione.</a:t>
            </a:r>
            <a:endParaRPr lang="it-IT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Data la proporzione:</a:t>
            </a:r>
          </a:p>
          <a:p>
            <a:pPr lvl="1"/>
            <a:r>
              <a:rPr lang="it-IT" b="1" dirty="0">
                <a:solidFill>
                  <a:srgbClr val="FF0000"/>
                </a:solidFill>
                <a:effectLst/>
              </a:rPr>
              <a:t>6</a:t>
            </a:r>
            <a:r>
              <a:rPr lang="it-IT" dirty="0">
                <a:effectLst/>
              </a:rPr>
              <a:t> : </a:t>
            </a:r>
            <a:r>
              <a:rPr lang="it-IT" b="1" dirty="0">
                <a:solidFill>
                  <a:srgbClr val="0070C0"/>
                </a:solidFill>
                <a:effectLst/>
              </a:rPr>
              <a:t>5</a:t>
            </a:r>
            <a:r>
              <a:rPr lang="it-IT" dirty="0">
                <a:effectLst/>
              </a:rPr>
              <a:t> = </a:t>
            </a:r>
            <a:r>
              <a:rPr lang="it-IT" b="1" dirty="0">
                <a:solidFill>
                  <a:srgbClr val="FF0000"/>
                </a:solidFill>
                <a:effectLst/>
              </a:rPr>
              <a:t>18</a:t>
            </a:r>
            <a:r>
              <a:rPr lang="it-IT" dirty="0">
                <a:effectLst/>
              </a:rPr>
              <a:t> : </a:t>
            </a:r>
            <a:r>
              <a:rPr lang="it-IT" b="1" dirty="0">
                <a:solidFill>
                  <a:srgbClr val="0070C0"/>
                </a:solidFill>
                <a:effectLst/>
              </a:rPr>
              <a:t>15</a:t>
            </a:r>
            <a:r>
              <a:rPr lang="it-IT" dirty="0">
                <a:effectLst/>
              </a:rPr>
              <a:t> </a:t>
            </a:r>
          </a:p>
          <a:p>
            <a:pPr marL="0" indent="0">
              <a:buNone/>
            </a:pPr>
            <a:r>
              <a:rPr lang="it-IT" dirty="0"/>
              <a:t>se s</a:t>
            </a:r>
            <a:r>
              <a:rPr lang="it-IT" dirty="0">
                <a:effectLst/>
              </a:rPr>
              <a:t>cambiamo ogni antecedente con il proprio conseguente, otteniamo:</a:t>
            </a:r>
          </a:p>
          <a:p>
            <a:pPr lvl="1"/>
            <a:r>
              <a:rPr lang="it-IT" b="1" dirty="0">
                <a:solidFill>
                  <a:srgbClr val="0070C0"/>
                </a:solidFill>
                <a:effectLst/>
              </a:rPr>
              <a:t>5</a:t>
            </a:r>
            <a:r>
              <a:rPr lang="it-IT" dirty="0">
                <a:effectLst/>
              </a:rPr>
              <a:t> : </a:t>
            </a:r>
            <a:r>
              <a:rPr lang="it-IT" b="1" dirty="0">
                <a:solidFill>
                  <a:srgbClr val="FF0000"/>
                </a:solidFill>
                <a:effectLst/>
              </a:rPr>
              <a:t>6</a:t>
            </a:r>
            <a:r>
              <a:rPr lang="it-IT" dirty="0">
                <a:effectLst/>
              </a:rPr>
              <a:t> = </a:t>
            </a:r>
            <a:r>
              <a:rPr lang="it-IT" b="1" dirty="0">
                <a:solidFill>
                  <a:srgbClr val="0070C0"/>
                </a:solidFill>
                <a:effectLst/>
              </a:rPr>
              <a:t>15</a:t>
            </a:r>
            <a:r>
              <a:rPr lang="it-IT" dirty="0">
                <a:effectLst/>
              </a:rPr>
              <a:t> : </a:t>
            </a:r>
            <a:r>
              <a:rPr lang="it-IT" b="1" dirty="0">
                <a:solidFill>
                  <a:srgbClr val="FF0000"/>
                </a:solidFill>
                <a:effectLst/>
              </a:rPr>
              <a:t>18</a:t>
            </a:r>
            <a:r>
              <a:rPr lang="it-IT" dirty="0">
                <a:effectLst/>
              </a:rPr>
              <a:t> 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È ancora una proporzione in cui vale la proprietà fondamentale:</a:t>
            </a:r>
          </a:p>
          <a:p>
            <a:pPr lvl="1"/>
            <a:r>
              <a:rPr lang="it-IT" dirty="0">
                <a:effectLst/>
              </a:rPr>
              <a:t>5 × 18 = 6 × 15 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97887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07E3A7-AFEB-4CFF-BE5C-8F80D048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Proprietà delle proporzioni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D4E161-D185-43F5-9464-77212AD63E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373255"/>
            <a:ext cx="8229600" cy="453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PROPRIETÀ DEL PERMUTARE</a:t>
            </a:r>
          </a:p>
          <a:p>
            <a:pPr marL="0" indent="0">
              <a:buNone/>
            </a:pPr>
            <a:r>
              <a:rPr lang="it-IT" b="1" dirty="0">
                <a:effectLst/>
              </a:rPr>
              <a:t>Se in una proporzione si scambiano i medi, gli estremi o entrambi si ottiene ancora una proporzione.</a:t>
            </a:r>
            <a:endParaRPr lang="it-IT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Data la proporzione:</a:t>
            </a:r>
          </a:p>
          <a:p>
            <a:pPr lvl="1"/>
            <a:r>
              <a:rPr lang="it-IT" b="1" dirty="0">
                <a:solidFill>
                  <a:srgbClr val="FF0000"/>
                </a:solidFill>
                <a:effectLst/>
              </a:rPr>
              <a:t>6</a:t>
            </a:r>
            <a:r>
              <a:rPr lang="it-IT" dirty="0">
                <a:effectLst/>
              </a:rPr>
              <a:t> : </a:t>
            </a:r>
            <a:r>
              <a:rPr lang="it-IT" b="1" dirty="0">
                <a:solidFill>
                  <a:srgbClr val="0070C0"/>
                </a:solidFill>
                <a:effectLst/>
              </a:rPr>
              <a:t>5</a:t>
            </a:r>
            <a:r>
              <a:rPr lang="it-IT" dirty="0">
                <a:effectLst/>
              </a:rPr>
              <a:t> = </a:t>
            </a:r>
            <a:r>
              <a:rPr lang="it-IT" b="1" dirty="0">
                <a:solidFill>
                  <a:srgbClr val="FF0000"/>
                </a:solidFill>
                <a:effectLst/>
              </a:rPr>
              <a:t>18</a:t>
            </a:r>
            <a:r>
              <a:rPr lang="it-IT" dirty="0">
                <a:effectLst/>
              </a:rPr>
              <a:t> : </a:t>
            </a:r>
            <a:r>
              <a:rPr lang="it-IT" b="1" dirty="0">
                <a:solidFill>
                  <a:srgbClr val="0070C0"/>
                </a:solidFill>
                <a:effectLst/>
              </a:rPr>
              <a:t>15</a:t>
            </a:r>
            <a:r>
              <a:rPr lang="it-IT" dirty="0">
                <a:effectLst/>
              </a:rPr>
              <a:t> </a:t>
            </a:r>
          </a:p>
          <a:p>
            <a:pPr marL="0" indent="0">
              <a:buNone/>
            </a:pPr>
            <a:r>
              <a:rPr lang="it-IT" dirty="0"/>
              <a:t>s</a:t>
            </a:r>
            <a:r>
              <a:rPr lang="it-IT" dirty="0">
                <a:effectLst/>
              </a:rPr>
              <a:t>cambiamo fra di loro: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gli estremi 	 	i medi 		i medi e gli estremi </a:t>
            </a:r>
          </a:p>
          <a:p>
            <a:pPr marL="0" indent="0">
              <a:buNone/>
            </a:pPr>
            <a:r>
              <a:rPr lang="it-IT" b="1" dirty="0">
                <a:solidFill>
                  <a:srgbClr val="0070C0"/>
                </a:solidFill>
                <a:effectLst/>
              </a:rPr>
              <a:t>15</a:t>
            </a:r>
            <a:r>
              <a:rPr lang="it-IT" dirty="0">
                <a:effectLst/>
              </a:rPr>
              <a:t> : </a:t>
            </a:r>
            <a:r>
              <a:rPr lang="it-IT" b="1" dirty="0">
                <a:solidFill>
                  <a:srgbClr val="0070C0"/>
                </a:solidFill>
                <a:effectLst/>
              </a:rPr>
              <a:t>5</a:t>
            </a:r>
            <a:r>
              <a:rPr lang="it-IT" dirty="0">
                <a:effectLst/>
              </a:rPr>
              <a:t> = </a:t>
            </a:r>
            <a:r>
              <a:rPr lang="it-IT" b="1" dirty="0">
                <a:solidFill>
                  <a:srgbClr val="FF0000"/>
                </a:solidFill>
                <a:effectLst/>
              </a:rPr>
              <a:t>18</a:t>
            </a:r>
            <a:r>
              <a:rPr lang="it-IT" dirty="0">
                <a:effectLst/>
              </a:rPr>
              <a:t> : </a:t>
            </a:r>
            <a:r>
              <a:rPr lang="it-IT" b="1" dirty="0">
                <a:solidFill>
                  <a:srgbClr val="FF0000"/>
                </a:solidFill>
                <a:effectLst/>
              </a:rPr>
              <a:t>6</a:t>
            </a:r>
            <a:r>
              <a:rPr lang="it-IT" dirty="0">
                <a:effectLst/>
              </a:rPr>
              <a:t>  	</a:t>
            </a:r>
            <a:r>
              <a:rPr lang="it-IT" b="1" dirty="0">
                <a:solidFill>
                  <a:srgbClr val="FF0000"/>
                </a:solidFill>
                <a:effectLst/>
              </a:rPr>
              <a:t>6</a:t>
            </a:r>
            <a:r>
              <a:rPr lang="it-IT" dirty="0">
                <a:effectLst/>
              </a:rPr>
              <a:t> : </a:t>
            </a:r>
            <a:r>
              <a:rPr lang="it-IT" b="1" dirty="0">
                <a:solidFill>
                  <a:srgbClr val="FF0000"/>
                </a:solidFill>
                <a:effectLst/>
              </a:rPr>
              <a:t>18</a:t>
            </a:r>
            <a:r>
              <a:rPr lang="it-IT" dirty="0">
                <a:effectLst/>
              </a:rPr>
              <a:t> = </a:t>
            </a:r>
            <a:r>
              <a:rPr lang="it-IT" b="1" dirty="0">
                <a:solidFill>
                  <a:srgbClr val="0070C0"/>
                </a:solidFill>
                <a:effectLst/>
              </a:rPr>
              <a:t>5</a:t>
            </a:r>
            <a:r>
              <a:rPr lang="it-IT" dirty="0">
                <a:effectLst/>
              </a:rPr>
              <a:t> : </a:t>
            </a:r>
            <a:r>
              <a:rPr lang="it-IT" b="1" dirty="0">
                <a:solidFill>
                  <a:srgbClr val="0070C0"/>
                </a:solidFill>
                <a:effectLst/>
              </a:rPr>
              <a:t>15</a:t>
            </a:r>
            <a:r>
              <a:rPr lang="it-IT" dirty="0">
                <a:effectLst/>
              </a:rPr>
              <a:t>	</a:t>
            </a:r>
            <a:r>
              <a:rPr lang="it-IT" b="1" dirty="0">
                <a:solidFill>
                  <a:srgbClr val="0070C0"/>
                </a:solidFill>
                <a:effectLst/>
              </a:rPr>
              <a:t>15</a:t>
            </a:r>
            <a:r>
              <a:rPr lang="it-IT" dirty="0">
                <a:effectLst/>
              </a:rPr>
              <a:t> : </a:t>
            </a:r>
            <a:r>
              <a:rPr lang="it-IT" b="1" dirty="0">
                <a:solidFill>
                  <a:srgbClr val="FF0000"/>
                </a:solidFill>
                <a:effectLst/>
              </a:rPr>
              <a:t>18</a:t>
            </a:r>
            <a:r>
              <a:rPr lang="it-IT" dirty="0">
                <a:effectLst/>
              </a:rPr>
              <a:t> = </a:t>
            </a:r>
            <a:r>
              <a:rPr lang="it-IT" b="1" dirty="0">
                <a:solidFill>
                  <a:srgbClr val="0070C0"/>
                </a:solidFill>
                <a:effectLst/>
              </a:rPr>
              <a:t>5</a:t>
            </a:r>
            <a:r>
              <a:rPr lang="it-IT" dirty="0">
                <a:effectLst/>
              </a:rPr>
              <a:t> : </a:t>
            </a:r>
            <a:r>
              <a:rPr lang="it-IT" b="1" dirty="0">
                <a:solidFill>
                  <a:srgbClr val="FF0000"/>
                </a:solidFill>
                <a:effectLst/>
              </a:rPr>
              <a:t>6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È ancora una proporzione in cui vale la proprietà fondamentale.</a:t>
            </a: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Applicando le proprietà del permutare e dell’invertire a una proporzione se ne possono ricavare altre sette con gli stessi termini: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2630AB8-8121-9A43-A11D-247B26CA7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916" y="4786785"/>
            <a:ext cx="6084168" cy="130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636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1384</Words>
  <Application>Microsoft Macintosh PowerPoint</Application>
  <PresentationFormat>Presentazione su schermo (4:3)</PresentationFormat>
  <Paragraphs>149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 Math</vt:lpstr>
      <vt:lpstr>Tema di Office</vt:lpstr>
      <vt:lpstr>Rapporti  e proporzioni</vt:lpstr>
      <vt:lpstr>Rapporto tra due numeri</vt:lpstr>
      <vt:lpstr>Rapporto tra grandezze omogenee e non omogenee</vt:lpstr>
      <vt:lpstr>Rapporto tra grandezze omogenee e non omogenee</vt:lpstr>
      <vt:lpstr>Ingrandimenti e riduzioni</vt:lpstr>
      <vt:lpstr>Proporzioni</vt:lpstr>
      <vt:lpstr>Proprietà delle proporzioni</vt:lpstr>
      <vt:lpstr>Proprietà delle proporzioni</vt:lpstr>
      <vt:lpstr>Proprietà delle proporzioni</vt:lpstr>
      <vt:lpstr>Proprietà delle proporzioni</vt:lpstr>
      <vt:lpstr>Proprietà delle proporzioni</vt:lpstr>
      <vt:lpstr>Ricerca del termine incognito</vt:lpstr>
      <vt:lpstr>Ricerca del termine incognito</vt:lpstr>
      <vt:lpstr>Ricerca del termine incognito</vt:lpstr>
      <vt:lpstr>Catena di rapporti uguali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Quadrilateri</dc:title>
  <dc:creator>Elisa Favro</dc:creator>
  <cp:lastModifiedBy>Utente di Microsoft Office</cp:lastModifiedBy>
  <cp:revision>52</cp:revision>
  <dcterms:created xsi:type="dcterms:W3CDTF">2020-05-11T09:05:56Z</dcterms:created>
  <dcterms:modified xsi:type="dcterms:W3CDTF">2021-04-09T13:42:16Z</dcterms:modified>
</cp:coreProperties>
</file>